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Default Extension="ppt" ContentType="application/vnd.ms-powerpoi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3" r:id="rId2"/>
  </p:sldMasterIdLst>
  <p:notesMasterIdLst>
    <p:notesMasterId r:id="rId43"/>
  </p:notesMasterIdLst>
  <p:sldIdLst>
    <p:sldId id="256" r:id="rId3"/>
    <p:sldId id="293" r:id="rId4"/>
    <p:sldId id="325" r:id="rId5"/>
    <p:sldId id="332" r:id="rId6"/>
    <p:sldId id="304" r:id="rId7"/>
    <p:sldId id="305" r:id="rId8"/>
    <p:sldId id="306" r:id="rId9"/>
    <p:sldId id="303" r:id="rId10"/>
    <p:sldId id="307" r:id="rId11"/>
    <p:sldId id="311" r:id="rId12"/>
    <p:sldId id="287" r:id="rId13"/>
    <p:sldId id="312" r:id="rId14"/>
    <p:sldId id="313" r:id="rId15"/>
    <p:sldId id="261" r:id="rId16"/>
    <p:sldId id="314" r:id="rId17"/>
    <p:sldId id="315" r:id="rId18"/>
    <p:sldId id="264" r:id="rId19"/>
    <p:sldId id="316" r:id="rId20"/>
    <p:sldId id="322" r:id="rId21"/>
    <p:sldId id="318" r:id="rId22"/>
    <p:sldId id="265" r:id="rId23"/>
    <p:sldId id="317" r:id="rId24"/>
    <p:sldId id="321" r:id="rId25"/>
    <p:sldId id="266" r:id="rId26"/>
    <p:sldId id="319" r:id="rId27"/>
    <p:sldId id="323" r:id="rId28"/>
    <p:sldId id="292" r:id="rId29"/>
    <p:sldId id="320" r:id="rId30"/>
    <p:sldId id="309" r:id="rId31"/>
    <p:sldId id="268" r:id="rId32"/>
    <p:sldId id="308" r:id="rId33"/>
    <p:sldId id="260" r:id="rId34"/>
    <p:sldId id="328" r:id="rId35"/>
    <p:sldId id="310" r:id="rId36"/>
    <p:sldId id="330" r:id="rId37"/>
    <p:sldId id="329" r:id="rId38"/>
    <p:sldId id="324" r:id="rId39"/>
    <p:sldId id="331" r:id="rId40"/>
    <p:sldId id="326" r:id="rId41"/>
    <p:sldId id="279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D"/>
    <a:srgbClr val="0062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3" autoAdjust="0"/>
    <p:restoredTop sz="91139" autoAdjust="0"/>
  </p:normalViewPr>
  <p:slideViewPr>
    <p:cSldViewPr>
      <p:cViewPr varScale="1">
        <p:scale>
          <a:sx n="70" d="100"/>
          <a:sy n="70" d="100"/>
        </p:scale>
        <p:origin x="-9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g2odsnaz\Documents\Avian%20Predation\Avian%202012\Avian%202012%20Results\A12%20Weekly%20mean%20by%20behavio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title>
      <c:tx>
        <c:rich>
          <a:bodyPr/>
          <a:lstStyle/>
          <a:p>
            <a:pPr>
              <a:defRPr/>
            </a:pPr>
            <a:r>
              <a:rPr lang="en-US"/>
              <a:t>John Day Species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3159568557579954"/>
          <c:y val="0.12858065818695738"/>
          <c:w val="0.75678599025486848"/>
          <c:h val="0.60562602751579409"/>
        </c:manualLayout>
      </c:layout>
      <c:barChart>
        <c:barDir val="col"/>
        <c:grouping val="stacked"/>
        <c:ser>
          <c:idx val="2"/>
          <c:order val="0"/>
          <c:tx>
            <c:strRef>
              <c:f>'All sites by Spp'!$I$4</c:f>
              <c:strCache>
                <c:ptCount val="1"/>
                <c:pt idx="0">
                  <c:v>GULL</c:v>
                </c:pt>
              </c:strCache>
            </c:strRef>
          </c:tx>
          <c:cat>
            <c:numRef>
              <c:f>'All sites by Spp'!$A$70:$A$109</c:f>
              <c:numCache>
                <c:formatCode>d\-mmm</c:formatCode>
                <c:ptCount val="40"/>
                <c:pt idx="0">
                  <c:v>41365</c:v>
                </c:pt>
                <c:pt idx="1">
                  <c:v>41372</c:v>
                </c:pt>
                <c:pt idx="2">
                  <c:v>41379</c:v>
                </c:pt>
                <c:pt idx="3">
                  <c:v>41386</c:v>
                </c:pt>
                <c:pt idx="4">
                  <c:v>41393</c:v>
                </c:pt>
                <c:pt idx="5">
                  <c:v>41400</c:v>
                </c:pt>
                <c:pt idx="6">
                  <c:v>41407</c:v>
                </c:pt>
                <c:pt idx="7">
                  <c:v>41414</c:v>
                </c:pt>
                <c:pt idx="8">
                  <c:v>41421</c:v>
                </c:pt>
                <c:pt idx="9">
                  <c:v>41428</c:v>
                </c:pt>
                <c:pt idx="10">
                  <c:v>41435</c:v>
                </c:pt>
                <c:pt idx="11">
                  <c:v>41442</c:v>
                </c:pt>
                <c:pt idx="12">
                  <c:v>41449</c:v>
                </c:pt>
                <c:pt idx="13">
                  <c:v>41456</c:v>
                </c:pt>
                <c:pt idx="14">
                  <c:v>41463</c:v>
                </c:pt>
                <c:pt idx="15">
                  <c:v>41470</c:v>
                </c:pt>
                <c:pt idx="16">
                  <c:v>41477</c:v>
                </c:pt>
                <c:pt idx="17">
                  <c:v>41484</c:v>
                </c:pt>
                <c:pt idx="18">
                  <c:v>41491</c:v>
                </c:pt>
                <c:pt idx="19">
                  <c:v>41498</c:v>
                </c:pt>
                <c:pt idx="20">
                  <c:v>41505</c:v>
                </c:pt>
                <c:pt idx="21">
                  <c:v>41512</c:v>
                </c:pt>
                <c:pt idx="22">
                  <c:v>41519</c:v>
                </c:pt>
                <c:pt idx="23">
                  <c:v>41526</c:v>
                </c:pt>
                <c:pt idx="24">
                  <c:v>41533</c:v>
                </c:pt>
                <c:pt idx="25">
                  <c:v>41540</c:v>
                </c:pt>
                <c:pt idx="26">
                  <c:v>41547</c:v>
                </c:pt>
                <c:pt idx="27">
                  <c:v>41554</c:v>
                </c:pt>
                <c:pt idx="28">
                  <c:v>41561</c:v>
                </c:pt>
                <c:pt idx="29">
                  <c:v>41568</c:v>
                </c:pt>
                <c:pt idx="30">
                  <c:v>41575</c:v>
                </c:pt>
                <c:pt idx="31">
                  <c:v>41582</c:v>
                </c:pt>
                <c:pt idx="32">
                  <c:v>41589</c:v>
                </c:pt>
                <c:pt idx="33">
                  <c:v>41596</c:v>
                </c:pt>
                <c:pt idx="34">
                  <c:v>41603</c:v>
                </c:pt>
                <c:pt idx="35">
                  <c:v>41610</c:v>
                </c:pt>
                <c:pt idx="36">
                  <c:v>41617</c:v>
                </c:pt>
                <c:pt idx="37">
                  <c:v>41624</c:v>
                </c:pt>
                <c:pt idx="38">
                  <c:v>41631</c:v>
                </c:pt>
                <c:pt idx="39">
                  <c:v>41638</c:v>
                </c:pt>
              </c:numCache>
            </c:numRef>
          </c:cat>
          <c:val>
            <c:numRef>
              <c:f>'All sites by Spp'!$I$70:$I$109</c:f>
              <c:numCache>
                <c:formatCode>0.0</c:formatCode>
                <c:ptCount val="40"/>
                <c:pt idx="0">
                  <c:v>8.3333333333333343E-2</c:v>
                </c:pt>
                <c:pt idx="1">
                  <c:v>1.125</c:v>
                </c:pt>
                <c:pt idx="2">
                  <c:v>2.166666666666663</c:v>
                </c:pt>
                <c:pt idx="3">
                  <c:v>24.363636363636363</c:v>
                </c:pt>
                <c:pt idx="4">
                  <c:v>18.615384615384617</c:v>
                </c:pt>
                <c:pt idx="5">
                  <c:v>90.857142857142847</c:v>
                </c:pt>
                <c:pt idx="6">
                  <c:v>58.642857142857068</c:v>
                </c:pt>
                <c:pt idx="7">
                  <c:v>38.272727272727252</c:v>
                </c:pt>
                <c:pt idx="8">
                  <c:v>5.6363636363636385</c:v>
                </c:pt>
                <c:pt idx="9">
                  <c:v>6.0833333333333321</c:v>
                </c:pt>
                <c:pt idx="10">
                  <c:v>9.692307692307697</c:v>
                </c:pt>
                <c:pt idx="11">
                  <c:v>4.3333333333333428</c:v>
                </c:pt>
                <c:pt idx="12">
                  <c:v>14.8</c:v>
                </c:pt>
                <c:pt idx="13">
                  <c:v>51.553571428571402</c:v>
                </c:pt>
                <c:pt idx="14">
                  <c:v>23.053571428571434</c:v>
                </c:pt>
                <c:pt idx="15">
                  <c:v>30.222222222222218</c:v>
                </c:pt>
                <c:pt idx="16">
                  <c:v>2.4285714285714306</c:v>
                </c:pt>
                <c:pt idx="17">
                  <c:v>2.8000000000000003</c:v>
                </c:pt>
                <c:pt idx="18">
                  <c:v>1.875</c:v>
                </c:pt>
                <c:pt idx="19">
                  <c:v>0.25</c:v>
                </c:pt>
                <c:pt idx="20">
                  <c:v>0.25</c:v>
                </c:pt>
                <c:pt idx="21">
                  <c:v>1.2857142857142854</c:v>
                </c:pt>
                <c:pt idx="22">
                  <c:v>0.2</c:v>
                </c:pt>
                <c:pt idx="23">
                  <c:v>0.71428571428571419</c:v>
                </c:pt>
                <c:pt idx="24">
                  <c:v>0.33333333333333298</c:v>
                </c:pt>
                <c:pt idx="25">
                  <c:v>9.3750000000000036</c:v>
                </c:pt>
                <c:pt idx="26">
                  <c:v>3.6</c:v>
                </c:pt>
                <c:pt idx="27">
                  <c:v>16.714285714285687</c:v>
                </c:pt>
                <c:pt idx="28">
                  <c:v>88</c:v>
                </c:pt>
                <c:pt idx="29">
                  <c:v>409.2</c:v>
                </c:pt>
                <c:pt idx="30">
                  <c:v>747</c:v>
                </c:pt>
                <c:pt idx="31">
                  <c:v>1287</c:v>
                </c:pt>
                <c:pt idx="32">
                  <c:v>1299.3333333333294</c:v>
                </c:pt>
                <c:pt idx="33">
                  <c:v>970.33333333333303</c:v>
                </c:pt>
                <c:pt idx="34">
                  <c:v>857.5</c:v>
                </c:pt>
                <c:pt idx="35">
                  <c:v>440.66666666666646</c:v>
                </c:pt>
                <c:pt idx="36">
                  <c:v>358</c:v>
                </c:pt>
                <c:pt idx="37">
                  <c:v>190.8</c:v>
                </c:pt>
                <c:pt idx="38">
                  <c:v>138</c:v>
                </c:pt>
                <c:pt idx="39">
                  <c:v>92.5</c:v>
                </c:pt>
              </c:numCache>
            </c:numRef>
          </c:val>
        </c:ser>
        <c:ser>
          <c:idx val="0"/>
          <c:order val="1"/>
          <c:tx>
            <c:strRef>
              <c:f>'All sites by Spp'!$F$4</c:f>
              <c:strCache>
                <c:ptCount val="1"/>
                <c:pt idx="0">
                  <c:v>DCCO</c:v>
                </c:pt>
              </c:strCache>
            </c:strRef>
          </c:tx>
          <c:cat>
            <c:numRef>
              <c:f>'All sites by Spp'!$A$70:$A$109</c:f>
              <c:numCache>
                <c:formatCode>d\-mmm</c:formatCode>
                <c:ptCount val="40"/>
                <c:pt idx="0">
                  <c:v>41365</c:v>
                </c:pt>
                <c:pt idx="1">
                  <c:v>41372</c:v>
                </c:pt>
                <c:pt idx="2">
                  <c:v>41379</c:v>
                </c:pt>
                <c:pt idx="3">
                  <c:v>41386</c:v>
                </c:pt>
                <c:pt idx="4">
                  <c:v>41393</c:v>
                </c:pt>
                <c:pt idx="5">
                  <c:v>41400</c:v>
                </c:pt>
                <c:pt idx="6">
                  <c:v>41407</c:v>
                </c:pt>
                <c:pt idx="7">
                  <c:v>41414</c:v>
                </c:pt>
                <c:pt idx="8">
                  <c:v>41421</c:v>
                </c:pt>
                <c:pt idx="9">
                  <c:v>41428</c:v>
                </c:pt>
                <c:pt idx="10">
                  <c:v>41435</c:v>
                </c:pt>
                <c:pt idx="11">
                  <c:v>41442</c:v>
                </c:pt>
                <c:pt idx="12">
                  <c:v>41449</c:v>
                </c:pt>
                <c:pt idx="13">
                  <c:v>41456</c:v>
                </c:pt>
                <c:pt idx="14">
                  <c:v>41463</c:v>
                </c:pt>
                <c:pt idx="15">
                  <c:v>41470</c:v>
                </c:pt>
                <c:pt idx="16">
                  <c:v>41477</c:v>
                </c:pt>
                <c:pt idx="17">
                  <c:v>41484</c:v>
                </c:pt>
                <c:pt idx="18">
                  <c:v>41491</c:v>
                </c:pt>
                <c:pt idx="19">
                  <c:v>41498</c:v>
                </c:pt>
                <c:pt idx="20">
                  <c:v>41505</c:v>
                </c:pt>
                <c:pt idx="21">
                  <c:v>41512</c:v>
                </c:pt>
                <c:pt idx="22">
                  <c:v>41519</c:v>
                </c:pt>
                <c:pt idx="23">
                  <c:v>41526</c:v>
                </c:pt>
                <c:pt idx="24">
                  <c:v>41533</c:v>
                </c:pt>
                <c:pt idx="25">
                  <c:v>41540</c:v>
                </c:pt>
                <c:pt idx="26">
                  <c:v>41547</c:v>
                </c:pt>
                <c:pt idx="27">
                  <c:v>41554</c:v>
                </c:pt>
                <c:pt idx="28">
                  <c:v>41561</c:v>
                </c:pt>
                <c:pt idx="29">
                  <c:v>41568</c:v>
                </c:pt>
                <c:pt idx="30">
                  <c:v>41575</c:v>
                </c:pt>
                <c:pt idx="31">
                  <c:v>41582</c:v>
                </c:pt>
                <c:pt idx="32">
                  <c:v>41589</c:v>
                </c:pt>
                <c:pt idx="33">
                  <c:v>41596</c:v>
                </c:pt>
                <c:pt idx="34">
                  <c:v>41603</c:v>
                </c:pt>
                <c:pt idx="35">
                  <c:v>41610</c:v>
                </c:pt>
                <c:pt idx="36">
                  <c:v>41617</c:v>
                </c:pt>
                <c:pt idx="37">
                  <c:v>41624</c:v>
                </c:pt>
                <c:pt idx="38">
                  <c:v>41631</c:v>
                </c:pt>
                <c:pt idx="39">
                  <c:v>41638</c:v>
                </c:pt>
              </c:numCache>
            </c:numRef>
          </c:cat>
          <c:val>
            <c:numRef>
              <c:f>'All sites by Spp'!$F$70:$F$109</c:f>
              <c:numCache>
                <c:formatCode>0.0</c:formatCode>
                <c:ptCount val="40"/>
                <c:pt idx="0">
                  <c:v>0</c:v>
                </c:pt>
                <c:pt idx="1">
                  <c:v>0.125</c:v>
                </c:pt>
                <c:pt idx="2">
                  <c:v>0</c:v>
                </c:pt>
                <c:pt idx="3">
                  <c:v>9.0909090909090953E-2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0.42857142857142899</c:v>
                </c:pt>
                <c:pt idx="22">
                  <c:v>1</c:v>
                </c:pt>
                <c:pt idx="23">
                  <c:v>0</c:v>
                </c:pt>
                <c:pt idx="24">
                  <c:v>1.999999999999996</c:v>
                </c:pt>
                <c:pt idx="25">
                  <c:v>5.6249999999999973</c:v>
                </c:pt>
                <c:pt idx="26">
                  <c:v>6</c:v>
                </c:pt>
                <c:pt idx="27">
                  <c:v>4.1428571428571397</c:v>
                </c:pt>
                <c:pt idx="28">
                  <c:v>2.2000000000000002</c:v>
                </c:pt>
                <c:pt idx="29">
                  <c:v>6.6</c:v>
                </c:pt>
                <c:pt idx="30">
                  <c:v>3.8</c:v>
                </c:pt>
                <c:pt idx="31">
                  <c:v>7</c:v>
                </c:pt>
                <c:pt idx="32">
                  <c:v>1.6666666666666701</c:v>
                </c:pt>
                <c:pt idx="33">
                  <c:v>3.333333333333329</c:v>
                </c:pt>
                <c:pt idx="34">
                  <c:v>60</c:v>
                </c:pt>
                <c:pt idx="35">
                  <c:v>26</c:v>
                </c:pt>
                <c:pt idx="36">
                  <c:v>15.25</c:v>
                </c:pt>
                <c:pt idx="37">
                  <c:v>21.400000000000002</c:v>
                </c:pt>
                <c:pt idx="38">
                  <c:v>28.428571428571402</c:v>
                </c:pt>
                <c:pt idx="39">
                  <c:v>50.5</c:v>
                </c:pt>
              </c:numCache>
            </c:numRef>
          </c:val>
        </c:ser>
        <c:ser>
          <c:idx val="1"/>
          <c:order val="2"/>
          <c:tx>
            <c:strRef>
              <c:f>'All sites by Spp'!$H$4</c:f>
              <c:strCache>
                <c:ptCount val="1"/>
                <c:pt idx="0">
                  <c:v>GREBE</c:v>
                </c:pt>
              </c:strCache>
            </c:strRef>
          </c:tx>
          <c:val>
            <c:numRef>
              <c:f>'All sites by Spp'!$H$70:$H$109</c:f>
              <c:numCache>
                <c:formatCode>0.0</c:formatCode>
                <c:ptCount val="40"/>
                <c:pt idx="0">
                  <c:v>1.4166666666666632</c:v>
                </c:pt>
                <c:pt idx="1">
                  <c:v>10.375000000000004</c:v>
                </c:pt>
                <c:pt idx="2">
                  <c:v>17.916666666666632</c:v>
                </c:pt>
                <c:pt idx="3">
                  <c:v>18.727272727272698</c:v>
                </c:pt>
                <c:pt idx="4">
                  <c:v>12.769230769230738</c:v>
                </c:pt>
                <c:pt idx="5">
                  <c:v>14.928571428571452</c:v>
                </c:pt>
                <c:pt idx="6">
                  <c:v>9.142857142857137</c:v>
                </c:pt>
                <c:pt idx="7">
                  <c:v>18.363636363636388</c:v>
                </c:pt>
                <c:pt idx="8">
                  <c:v>18.63636363636364</c:v>
                </c:pt>
                <c:pt idx="9">
                  <c:v>16.916666666666632</c:v>
                </c:pt>
                <c:pt idx="10">
                  <c:v>12.38461538461539</c:v>
                </c:pt>
                <c:pt idx="11">
                  <c:v>11.000000000000021</c:v>
                </c:pt>
                <c:pt idx="12">
                  <c:v>18.2</c:v>
                </c:pt>
                <c:pt idx="13">
                  <c:v>15.696428571428569</c:v>
                </c:pt>
                <c:pt idx="14">
                  <c:v>16.25</c:v>
                </c:pt>
                <c:pt idx="15">
                  <c:v>15.333333333333332</c:v>
                </c:pt>
                <c:pt idx="16">
                  <c:v>19.142857142857107</c:v>
                </c:pt>
                <c:pt idx="17">
                  <c:v>18</c:v>
                </c:pt>
                <c:pt idx="18">
                  <c:v>10.875000000000004</c:v>
                </c:pt>
                <c:pt idx="19">
                  <c:v>3.5</c:v>
                </c:pt>
                <c:pt idx="20">
                  <c:v>5.5</c:v>
                </c:pt>
                <c:pt idx="21">
                  <c:v>2.8571428571428599</c:v>
                </c:pt>
                <c:pt idx="22">
                  <c:v>3.8</c:v>
                </c:pt>
                <c:pt idx="23">
                  <c:v>0.28571428571428614</c:v>
                </c:pt>
                <c:pt idx="24">
                  <c:v>0.16666666666666699</c:v>
                </c:pt>
                <c:pt idx="25">
                  <c:v>2.5</c:v>
                </c:pt>
                <c:pt idx="26">
                  <c:v>9</c:v>
                </c:pt>
                <c:pt idx="27">
                  <c:v>0.85714285714285821</c:v>
                </c:pt>
                <c:pt idx="28">
                  <c:v>12.400000000000002</c:v>
                </c:pt>
                <c:pt idx="29">
                  <c:v>31.2</c:v>
                </c:pt>
                <c:pt idx="30">
                  <c:v>47.2</c:v>
                </c:pt>
                <c:pt idx="31">
                  <c:v>40</c:v>
                </c:pt>
                <c:pt idx="32">
                  <c:v>15.3333333333333</c:v>
                </c:pt>
                <c:pt idx="33">
                  <c:v>28.999999999999972</c:v>
                </c:pt>
                <c:pt idx="34">
                  <c:v>0</c:v>
                </c:pt>
                <c:pt idx="35">
                  <c:v>20.333333333333286</c:v>
                </c:pt>
                <c:pt idx="36">
                  <c:v>21</c:v>
                </c:pt>
                <c:pt idx="37">
                  <c:v>14</c:v>
                </c:pt>
                <c:pt idx="38">
                  <c:v>5.8571428571428568</c:v>
                </c:pt>
                <c:pt idx="39">
                  <c:v>11</c:v>
                </c:pt>
              </c:numCache>
            </c:numRef>
          </c:val>
        </c:ser>
        <c:ser>
          <c:idx val="3"/>
          <c:order val="3"/>
          <c:tx>
            <c:strRef>
              <c:f>'All sites by Spp'!$K$4</c:f>
              <c:strCache>
                <c:ptCount val="1"/>
                <c:pt idx="0">
                  <c:v>Other</c:v>
                </c:pt>
              </c:strCache>
            </c:strRef>
          </c:tx>
          <c:cat>
            <c:numRef>
              <c:f>'All sites by Spp'!$A$70:$A$109</c:f>
              <c:numCache>
                <c:formatCode>d\-mmm</c:formatCode>
                <c:ptCount val="40"/>
                <c:pt idx="0">
                  <c:v>41365</c:v>
                </c:pt>
                <c:pt idx="1">
                  <c:v>41372</c:v>
                </c:pt>
                <c:pt idx="2">
                  <c:v>41379</c:v>
                </c:pt>
                <c:pt idx="3">
                  <c:v>41386</c:v>
                </c:pt>
                <c:pt idx="4">
                  <c:v>41393</c:v>
                </c:pt>
                <c:pt idx="5">
                  <c:v>41400</c:v>
                </c:pt>
                <c:pt idx="6">
                  <c:v>41407</c:v>
                </c:pt>
                <c:pt idx="7">
                  <c:v>41414</c:v>
                </c:pt>
                <c:pt idx="8">
                  <c:v>41421</c:v>
                </c:pt>
                <c:pt idx="9">
                  <c:v>41428</c:v>
                </c:pt>
                <c:pt idx="10">
                  <c:v>41435</c:v>
                </c:pt>
                <c:pt idx="11">
                  <c:v>41442</c:v>
                </c:pt>
                <c:pt idx="12">
                  <c:v>41449</c:v>
                </c:pt>
                <c:pt idx="13">
                  <c:v>41456</c:v>
                </c:pt>
                <c:pt idx="14">
                  <c:v>41463</c:v>
                </c:pt>
                <c:pt idx="15">
                  <c:v>41470</c:v>
                </c:pt>
                <c:pt idx="16">
                  <c:v>41477</c:v>
                </c:pt>
                <c:pt idx="17">
                  <c:v>41484</c:v>
                </c:pt>
                <c:pt idx="18">
                  <c:v>41491</c:v>
                </c:pt>
                <c:pt idx="19">
                  <c:v>41498</c:v>
                </c:pt>
                <c:pt idx="20">
                  <c:v>41505</c:v>
                </c:pt>
                <c:pt idx="21">
                  <c:v>41512</c:v>
                </c:pt>
                <c:pt idx="22">
                  <c:v>41519</c:v>
                </c:pt>
                <c:pt idx="23">
                  <c:v>41526</c:v>
                </c:pt>
                <c:pt idx="24">
                  <c:v>41533</c:v>
                </c:pt>
                <c:pt idx="25">
                  <c:v>41540</c:v>
                </c:pt>
                <c:pt idx="26">
                  <c:v>41547</c:v>
                </c:pt>
                <c:pt idx="27">
                  <c:v>41554</c:v>
                </c:pt>
                <c:pt idx="28">
                  <c:v>41561</c:v>
                </c:pt>
                <c:pt idx="29">
                  <c:v>41568</c:v>
                </c:pt>
                <c:pt idx="30">
                  <c:v>41575</c:v>
                </c:pt>
                <c:pt idx="31">
                  <c:v>41582</c:v>
                </c:pt>
                <c:pt idx="32">
                  <c:v>41589</c:v>
                </c:pt>
                <c:pt idx="33">
                  <c:v>41596</c:v>
                </c:pt>
                <c:pt idx="34">
                  <c:v>41603</c:v>
                </c:pt>
                <c:pt idx="35">
                  <c:v>41610</c:v>
                </c:pt>
                <c:pt idx="36">
                  <c:v>41617</c:v>
                </c:pt>
                <c:pt idx="37">
                  <c:v>41624</c:v>
                </c:pt>
                <c:pt idx="38">
                  <c:v>41631</c:v>
                </c:pt>
                <c:pt idx="39">
                  <c:v>41638</c:v>
                </c:pt>
              </c:numCache>
            </c:numRef>
          </c:cat>
          <c:val>
            <c:numRef>
              <c:f>'All sites by Spp'!$K$70:$K$109</c:f>
              <c:numCache>
                <c:formatCode>0.0</c:formatCode>
                <c:ptCount val="40"/>
                <c:pt idx="0">
                  <c:v>1.4166666666666632</c:v>
                </c:pt>
                <c:pt idx="1">
                  <c:v>10.375000000000004</c:v>
                </c:pt>
                <c:pt idx="2">
                  <c:v>17.999999999999957</c:v>
                </c:pt>
                <c:pt idx="3">
                  <c:v>18.727272727272698</c:v>
                </c:pt>
                <c:pt idx="4">
                  <c:v>12.769230769230738</c:v>
                </c:pt>
                <c:pt idx="5">
                  <c:v>15.28571428571432</c:v>
                </c:pt>
                <c:pt idx="6">
                  <c:v>10.357142857142856</c:v>
                </c:pt>
                <c:pt idx="7">
                  <c:v>18.545454545454589</c:v>
                </c:pt>
                <c:pt idx="8">
                  <c:v>18.727272727272737</c:v>
                </c:pt>
                <c:pt idx="9">
                  <c:v>17.083333333333279</c:v>
                </c:pt>
                <c:pt idx="10">
                  <c:v>12.846153846153848</c:v>
                </c:pt>
                <c:pt idx="11">
                  <c:v>11.000000000000021</c:v>
                </c:pt>
                <c:pt idx="12">
                  <c:v>21.2</c:v>
                </c:pt>
                <c:pt idx="13">
                  <c:v>22.089285714285708</c:v>
                </c:pt>
                <c:pt idx="14">
                  <c:v>16.5</c:v>
                </c:pt>
                <c:pt idx="15">
                  <c:v>15.444444444444446</c:v>
                </c:pt>
                <c:pt idx="16">
                  <c:v>19.142857142857107</c:v>
                </c:pt>
                <c:pt idx="17">
                  <c:v>20.2</c:v>
                </c:pt>
                <c:pt idx="18">
                  <c:v>11.75</c:v>
                </c:pt>
                <c:pt idx="19">
                  <c:v>3.5</c:v>
                </c:pt>
                <c:pt idx="20">
                  <c:v>5.5</c:v>
                </c:pt>
                <c:pt idx="21">
                  <c:v>2.8571428571428599</c:v>
                </c:pt>
                <c:pt idx="22">
                  <c:v>3.8</c:v>
                </c:pt>
                <c:pt idx="23">
                  <c:v>0.42857142857142894</c:v>
                </c:pt>
                <c:pt idx="24">
                  <c:v>0.16666666666666699</c:v>
                </c:pt>
                <c:pt idx="25">
                  <c:v>2.5</c:v>
                </c:pt>
                <c:pt idx="26">
                  <c:v>9</c:v>
                </c:pt>
                <c:pt idx="27">
                  <c:v>0.85714285714285821</c:v>
                </c:pt>
                <c:pt idx="28">
                  <c:v>12.400000000000002</c:v>
                </c:pt>
                <c:pt idx="29">
                  <c:v>33.4</c:v>
                </c:pt>
                <c:pt idx="30">
                  <c:v>47.2</c:v>
                </c:pt>
                <c:pt idx="31">
                  <c:v>40</c:v>
                </c:pt>
                <c:pt idx="32">
                  <c:v>15.3333333333333</c:v>
                </c:pt>
                <c:pt idx="33">
                  <c:v>28.999999999999972</c:v>
                </c:pt>
                <c:pt idx="34">
                  <c:v>0</c:v>
                </c:pt>
                <c:pt idx="35">
                  <c:v>20.333333333333286</c:v>
                </c:pt>
                <c:pt idx="36">
                  <c:v>22.25</c:v>
                </c:pt>
                <c:pt idx="37">
                  <c:v>14</c:v>
                </c:pt>
                <c:pt idx="38">
                  <c:v>5.8571428571428568</c:v>
                </c:pt>
                <c:pt idx="39">
                  <c:v>11</c:v>
                </c:pt>
              </c:numCache>
            </c:numRef>
          </c:val>
        </c:ser>
        <c:gapWidth val="54"/>
        <c:overlap val="100"/>
        <c:axId val="78354304"/>
        <c:axId val="78360576"/>
      </c:barChart>
      <c:catAx>
        <c:axId val="783543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Week Begining</a:t>
                </a:r>
              </a:p>
            </c:rich>
          </c:tx>
          <c:layout/>
        </c:title>
        <c:numFmt formatCode="[$-409]d\-mmm;@" sourceLinked="0"/>
        <c:maj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78360576"/>
        <c:crosses val="autoZero"/>
        <c:lblAlgn val="ctr"/>
        <c:lblOffset val="100"/>
        <c:tickMarkSkip val="1"/>
      </c:catAx>
      <c:valAx>
        <c:axId val="7836057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Bird Count  (mean)</a:t>
                </a:r>
              </a:p>
            </c:rich>
          </c:tx>
          <c:layout>
            <c:manualLayout>
              <c:xMode val="edge"/>
              <c:yMode val="edge"/>
              <c:x val="1.9881368404431901E-2"/>
              <c:y val="0.28257842286155238"/>
            </c:manualLayout>
          </c:layout>
        </c:title>
        <c:numFmt formatCode="General" sourceLinked="0"/>
        <c:tickLblPos val="nextTo"/>
        <c:crossAx val="78354304"/>
        <c:crosses val="autoZero"/>
        <c:crossBetween val="between"/>
      </c:valAx>
      <c:spPr>
        <a:solidFill>
          <a:srgbClr val="BBE0E3">
            <a:alpha val="50000"/>
          </a:srgbClr>
        </a:solidFill>
      </c:spPr>
    </c:plotArea>
    <c:legend>
      <c:legendPos val="r"/>
      <c:layout>
        <c:manualLayout>
          <c:xMode val="edge"/>
          <c:yMode val="edge"/>
          <c:x val="0.90742624254828563"/>
          <c:y val="0.11418972773471019"/>
          <c:w val="8.8221863833286118E-2"/>
          <c:h val="0.2911902316558258"/>
        </c:manualLayout>
      </c:layout>
    </c:legend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0.43295</cdr:x>
      <cdr:y>0.03516</cdr:y>
    </cdr:from>
    <cdr:to>
      <cdr:x>0.78523</cdr:x>
      <cdr:y>0.19121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03220" y="121920"/>
          <a:ext cx="2362200" cy="541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ED98F65-B269-4DC2-9EF7-23579D425E35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1917FAE-7E09-4BFC-A560-66088DC5E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Time frame matters. Here we report daily &amp; seasonal means.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GREBEs</a:t>
            </a:r>
            <a:r>
              <a:rPr lang="en-US" baseline="0" dirty="0" smtClean="0"/>
              <a:t> resting in the PHFB</a:t>
            </a:r>
          </a:p>
          <a:p>
            <a:r>
              <a:rPr lang="en-US" baseline="0" dirty="0" smtClean="0"/>
              <a:t>GULLS &amp; AWPE Foraging in the tailrace zones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 of diversity here, close to five large waterbird</a:t>
            </a:r>
            <a:r>
              <a:rPr lang="en-US" baseline="0" dirty="0" smtClean="0"/>
              <a:t> colonies</a:t>
            </a:r>
            <a:endParaRPr lang="en-US" dirty="0" smtClean="0"/>
          </a:p>
          <a:p>
            <a:r>
              <a:rPr lang="en-US" dirty="0" smtClean="0"/>
              <a:t>Green =</a:t>
            </a:r>
            <a:r>
              <a:rPr lang="en-US" baseline="0" dirty="0" smtClean="0"/>
              <a:t> Gulls, blue = GREBE , purple = CATE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Expanded </a:t>
            </a:r>
            <a:r>
              <a:rPr lang="en-US" dirty="0" err="1" smtClean="0"/>
              <a:t>pyro</a:t>
            </a:r>
            <a:r>
              <a:rPr lang="en-US" baseline="0" dirty="0" smtClean="0"/>
              <a:t> hazing dates to include boat based 3 days / week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GREBEs in FB1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GULL, CATE, AWPE, and DCCO in SWT1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now</a:t>
            </a:r>
            <a:r>
              <a:rPr lang="en-US" baseline="0" dirty="0" smtClean="0"/>
              <a:t> heading up the Snake River.</a:t>
            </a:r>
            <a:endParaRPr lang="en-US" dirty="0" smtClean="0"/>
          </a:p>
          <a:p>
            <a:r>
              <a:rPr lang="en-US" dirty="0" smtClean="0"/>
              <a:t>Here’s a reminder of how the dams compare</a:t>
            </a:r>
            <a:r>
              <a:rPr lang="en-US" baseline="0" dirty="0" smtClean="0"/>
              <a:t> over the season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EAIS –</a:t>
            </a:r>
            <a:r>
              <a:rPr lang="en-US" baseline="0" dirty="0" smtClean="0"/>
              <a:t> GULLs, DCCOs, AWPEs</a:t>
            </a:r>
          </a:p>
          <a:p>
            <a:r>
              <a:rPr lang="en-US" baseline="0" dirty="0" smtClean="0"/>
              <a:t>FB1 - DCCO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Dominated by GULLS, DCCO in blue, AWPE in light green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GULLS</a:t>
            </a:r>
            <a:r>
              <a:rPr lang="en-US" baseline="0" dirty="0" smtClean="0"/>
              <a:t> in green, DCCO in blue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GULLs</a:t>
            </a:r>
            <a:r>
              <a:rPr lang="en-US" baseline="0" dirty="0" smtClean="0"/>
              <a:t> and a few DCCO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“X” indicates action occurs</a:t>
            </a: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Bird hazing techniques will include the use of 15mm pyrotechnics and Dominator Rocket pyrotechnics.  15 mm pyrotechnics will be launched from a .22 cal starter pistol firing blanks.  Rockets will be launched from a WS approved launching mechanism.</a:t>
            </a:r>
            <a:endParaRPr lang="en-US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OSPR are most abundant at Bonn, nest above PH1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Fish trucked from LGR, LGO, and </a:t>
            </a:r>
            <a:r>
              <a:rPr lang="en-US" dirty="0" err="1" smtClean="0"/>
              <a:t>LoMo</a:t>
            </a:r>
            <a:r>
              <a:rPr lang="en-US" baseline="0" dirty="0" smtClean="0"/>
              <a:t> face predation at Bonn JFOF.</a:t>
            </a:r>
          </a:p>
          <a:p>
            <a:r>
              <a:rPr lang="en-US" baseline="0" dirty="0" smtClean="0"/>
              <a:t>Hazing contract expires the end of July. NAZO counting this season but drivers have years of counts.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Several days with counts over 1,000</a:t>
            </a:r>
          </a:p>
          <a:p>
            <a:r>
              <a:rPr lang="en-US" dirty="0" smtClean="0"/>
              <a:t>Importance</a:t>
            </a:r>
            <a:r>
              <a:rPr lang="en-US" baseline="0" dirty="0" smtClean="0"/>
              <a:t> of near dam areas for over wintering birds</a:t>
            </a:r>
          </a:p>
          <a:p>
            <a:r>
              <a:rPr lang="en-US" baseline="0" dirty="0" smtClean="0"/>
              <a:t>Usually ignored because few if any ESA fish present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Winter observations are teaching us more about piscivorous bird dynamics at the dams.</a:t>
            </a:r>
          </a:p>
          <a:p>
            <a:r>
              <a:rPr lang="en-US" dirty="0" smtClean="0"/>
              <a:t>Play video</a:t>
            </a:r>
            <a:r>
              <a:rPr lang="en-US" baseline="0" dirty="0" smtClean="0"/>
              <a:t> clip if time allows.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We’ve learn from the</a:t>
            </a:r>
            <a:r>
              <a:rPr lang="en-US" baseline="0" dirty="0" smtClean="0"/>
              <a:t> estuary the species interaction can drastically change abundance – BAEA chases GULLs</a:t>
            </a:r>
          </a:p>
          <a:p>
            <a:r>
              <a:rPr lang="en-US" baseline="0" dirty="0" smtClean="0"/>
              <a:t>GULLs are a constant presence, even in the winter, though the species might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Bird monitoring - A task</a:t>
            </a:r>
            <a:r>
              <a:rPr lang="en-US" baseline="0" dirty="0" smtClean="0"/>
              <a:t> that has become more involved &amp; time consuming – is yielding great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Season’s Trends – stacked lines by</a:t>
            </a:r>
            <a:r>
              <a:rPr lang="en-US" baseline="0" dirty="0" smtClean="0"/>
              <a:t> behavior &amp;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</a:t>
            </a:r>
            <a:r>
              <a:rPr lang="en-US" baseline="0" dirty="0" smtClean="0"/>
              <a:t> Plan includes USDA re-installing wires to PH2T1 &amp; CCOF NLT 4/9.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DCCO resting in PH2FB2 dominate this time</a:t>
            </a:r>
            <a:r>
              <a:rPr lang="en-US" baseline="0" dirty="0" smtClean="0"/>
              <a:t> period, GULLS did earlier April &amp; May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Resting</a:t>
            </a:r>
            <a:r>
              <a:rPr lang="en-US" baseline="0" dirty="0" smtClean="0"/>
              <a:t> increases over time, as do DCCO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new wire work planned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DCCO resting</a:t>
            </a:r>
            <a:r>
              <a:rPr lang="en-US" baseline="0" dirty="0" smtClean="0"/>
              <a:t> in the electrical transmition towers – FB1</a:t>
            </a:r>
          </a:p>
          <a:p>
            <a:r>
              <a:rPr lang="en-US" baseline="0" dirty="0" smtClean="0"/>
              <a:t>GULL resting on rock island in SW T3 &amp; T4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new wire work planned for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17FAE-7E09-4BFC-A560-66088DC5E2D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20523-FE41-4915-9077-3555EE67B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64CEC-B9BC-434D-B430-089190B75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2EF72-8280-40F0-814F-2F12170C4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F080A-AFB7-4E72-91BA-6AC8D4F10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DF8B2-E0B5-4452-9360-C1AD008D9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EA939-469F-430B-BB40-C11F8AE94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65453-3ABF-44BB-9570-237274583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3C0EF-AA73-4736-BD2E-5910CA8BD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615C2-0F22-4797-97AB-3861379D3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3E3C5-BDC3-4224-9F75-4744AF4A9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DC7CF-8CBE-486B-B4A1-CCFFD4932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500C7-6935-496B-8396-B03D23885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68725-EF43-49C5-8EB2-62988D82F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69904-2370-4FF9-AB55-DD76C7EF1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4FACB-0775-446A-AB77-73923A480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B3710-A6A8-44F8-AA88-4BB44CB0B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3CCB7-877C-4B03-9DF3-16028A622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BD49A-6E45-43FB-AB6B-423CE0FBA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1705D-D952-4DA6-8115-BE22FA28D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DD09-827E-4E8B-A460-499128E1A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D7BCB-9DCE-4EBC-A7F2-21DED01BD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8A139-65BA-4EDC-B000-786B1B629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_camo_bkgrnd-0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09A72902-D507-4904-8E72-90B33E382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4" name="Picture 6" descr="USACE_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6223000" y="6340475"/>
            <a:ext cx="26066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b="1" smtClean="0"/>
              <a:t>BUILDING STRONG</a:t>
            </a:r>
            <a:r>
              <a:rPr lang="en-US" sz="1400" b="1" baseline="-25000" smtClean="0"/>
              <a:t>®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pt_camo_bkgrnd-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84E3B152-6F18-4064-B27A-AF1A0B7AC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8" name="Picture 6" descr="USACE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223000" y="6340475"/>
            <a:ext cx="26066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b="1" smtClean="0"/>
              <a:t>BUILDING STRONG</a:t>
            </a:r>
            <a:r>
              <a:rPr lang="en-US" sz="1400" b="1" baseline="-25000" smtClean="0"/>
              <a:t>®</a:t>
            </a: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081" name="Picture 2" descr="ppt_camo_bkgrnd-0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6" descr="USACE_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Text Box 7"/>
          <p:cNvSpPr txBox="1">
            <a:spLocks noChangeArrowheads="1"/>
          </p:cNvSpPr>
          <p:nvPr userDrawn="1"/>
        </p:nvSpPr>
        <p:spPr bwMode="auto">
          <a:xfrm>
            <a:off x="6223000" y="6340475"/>
            <a:ext cx="26066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b="1" smtClean="0"/>
              <a:t>BUILDING STRONG</a:t>
            </a:r>
            <a:r>
              <a:rPr lang="en-US" sz="1400" b="1" baseline="-25000" smtClean="0"/>
              <a:t>®</a:t>
            </a:r>
          </a:p>
        </p:txBody>
      </p:sp>
      <p:sp>
        <p:nvSpPr>
          <p:cNvPr id="2060" name="Line 8"/>
          <p:cNvSpPr>
            <a:spLocks noChangeShapeType="1"/>
          </p:cNvSpPr>
          <p:nvPr userDrawn="1"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oleObject" Target="../embeddings/Microsoft_Office_PowerPoint_97-2003_Presentation1.ppt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30"/>
          <p:cNvGrpSpPr>
            <a:grpSpLocks/>
          </p:cNvGrpSpPr>
          <p:nvPr/>
        </p:nvGrpSpPr>
        <p:grpSpPr bwMode="auto">
          <a:xfrm>
            <a:off x="3886200" y="1447800"/>
            <a:ext cx="5219700" cy="5372100"/>
            <a:chOff x="2472" y="888"/>
            <a:chExt cx="3288" cy="3432"/>
          </a:xfrm>
        </p:grpSpPr>
        <p:pic>
          <p:nvPicPr>
            <p:cNvPr id="1035" name="Picture 5" descr="lrg fish"/>
            <p:cNvPicPr>
              <a:picLocks noChangeAspect="1" noChangeArrowheads="1"/>
            </p:cNvPicPr>
            <p:nvPr/>
          </p:nvPicPr>
          <p:blipFill>
            <a:blip r:embed="rId3" cstate="print">
              <a:lum bright="12000"/>
            </a:blip>
            <a:srcRect l="3807" r="8627" b="5011"/>
            <a:stretch>
              <a:fillRect/>
            </a:stretch>
          </p:blipFill>
          <p:spPr bwMode="auto">
            <a:xfrm>
              <a:off x="3360" y="3410"/>
              <a:ext cx="1104" cy="91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36" name="Picture 6" descr="iDownload"/>
            <p:cNvPicPr>
              <a:picLocks noChangeAspect="1" noChangeArrowheads="1"/>
            </p:cNvPicPr>
            <p:nvPr/>
          </p:nvPicPr>
          <p:blipFill>
            <a:blip r:embed="rId4" cstate="print"/>
            <a:srcRect r="36208"/>
            <a:stretch>
              <a:fillRect/>
            </a:stretch>
          </p:blipFill>
          <p:spPr bwMode="auto">
            <a:xfrm>
              <a:off x="3984" y="1536"/>
              <a:ext cx="1776" cy="1834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37" name="Picture 7" descr="NWW_GWOTdeployee_TerryMcClure_Afganista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84" y="1056"/>
              <a:ext cx="576" cy="43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38" name="Picture 8" descr="NWW_EagleAtLuckyPeak"/>
            <p:cNvPicPr>
              <a:picLocks noChangeAspect="1" noChangeArrowheads="1"/>
            </p:cNvPicPr>
            <p:nvPr/>
          </p:nvPicPr>
          <p:blipFill>
            <a:blip r:embed="rId6" cstate="print"/>
            <a:srcRect t="-5263" r="25908" b="26317"/>
            <a:stretch>
              <a:fillRect/>
            </a:stretch>
          </p:blipFill>
          <p:spPr bwMode="auto">
            <a:xfrm>
              <a:off x="3252" y="1536"/>
              <a:ext cx="684" cy="91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39" name="Picture 9" descr="NWW_LoMoRSW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88" y="2436"/>
              <a:ext cx="1248" cy="936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40" name="Picture 10" descr="NWW_McNaryPowerhouse"/>
            <p:cNvPicPr>
              <a:picLocks noChangeAspect="1" noChangeArrowheads="1"/>
            </p:cNvPicPr>
            <p:nvPr/>
          </p:nvPicPr>
          <p:blipFill>
            <a:blip r:embed="rId8" cstate="print"/>
            <a:srcRect t="14349" r="14572" b="13901"/>
            <a:stretch>
              <a:fillRect/>
            </a:stretch>
          </p:blipFill>
          <p:spPr bwMode="auto">
            <a:xfrm>
              <a:off x="4176" y="888"/>
              <a:ext cx="960" cy="6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41" name="Picture 11" descr="NWW_LittleGooseNavLock"/>
            <p:cNvPicPr>
              <a:picLocks noChangeAspect="1" noChangeArrowheads="1"/>
            </p:cNvPicPr>
            <p:nvPr/>
          </p:nvPicPr>
          <p:blipFill>
            <a:blip r:embed="rId9" cstate="print"/>
            <a:srcRect b="4990"/>
            <a:stretch>
              <a:fillRect/>
            </a:stretch>
          </p:blipFill>
          <p:spPr bwMode="auto">
            <a:xfrm>
              <a:off x="4512" y="3406"/>
              <a:ext cx="1248" cy="914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42" name="Picture 12" descr="NWW_LowerGraniteCavitationRepair"/>
            <p:cNvPicPr>
              <a:picLocks noChangeAspect="1" noChangeArrowheads="1"/>
            </p:cNvPicPr>
            <p:nvPr/>
          </p:nvPicPr>
          <p:blipFill>
            <a:blip r:embed="rId10" cstate="print"/>
            <a:srcRect t="14815" b="14815"/>
            <a:stretch>
              <a:fillRect/>
            </a:stretch>
          </p:blipFill>
          <p:spPr bwMode="auto">
            <a:xfrm>
              <a:off x="2472" y="3408"/>
              <a:ext cx="840" cy="91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1028" name="Group 3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033" name="Picture 25" descr="ppt_camo_bkgrnd-0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26" descr="white_curve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02" y="990"/>
              <a:ext cx="3258" cy="3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-47625"/>
          <a:ext cx="6096000" cy="4064000"/>
        </p:xfrm>
        <a:graphic>
          <a:graphicData uri="http://schemas.openxmlformats.org/presentationml/2006/ole">
            <p:oleObj spid="_x0000_s1026" r:id="rId13" imgW="0" imgH="0" progId="PowerPoint.Show.8">
              <p:embed/>
            </p:oleObj>
          </a:graphicData>
        </a:graphic>
      </p:graphicFrame>
      <p:sp>
        <p:nvSpPr>
          <p:cNvPr id="1029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76200" y="152400"/>
            <a:ext cx="6324600" cy="1143000"/>
          </a:xfrm>
          <a:noFill/>
        </p:spPr>
        <p:txBody>
          <a:bodyPr/>
          <a:lstStyle/>
          <a:p>
            <a:pPr algn="l" eaLnBrk="1" hangingPunct="1"/>
            <a:r>
              <a:rPr lang="en-US" sz="2400" b="1" dirty="0" smtClean="0"/>
              <a:t>AVIAN ABUNDANCE AND DETERRENT MEASURES AT NWW &amp; NWP DAMS</a:t>
            </a:r>
          </a:p>
        </p:txBody>
      </p:sp>
      <p:pic>
        <p:nvPicPr>
          <p:cNvPr id="1030" name="Picture 28" descr="USACE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" y="5084763"/>
            <a:ext cx="13716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 Box 29"/>
          <p:cNvSpPr txBox="1">
            <a:spLocks noChangeArrowheads="1"/>
          </p:cNvSpPr>
          <p:nvPr/>
        </p:nvSpPr>
        <p:spPr bwMode="auto">
          <a:xfrm>
            <a:off x="136525" y="6099175"/>
            <a:ext cx="3597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US Army Corps of Engineers</a:t>
            </a:r>
          </a:p>
          <a:p>
            <a:r>
              <a:rPr lang="en-US" b="1"/>
              <a:t>BUILDING STRONG</a:t>
            </a:r>
            <a:r>
              <a:rPr lang="en-US" sz="1400" b="1" baseline="-25000"/>
              <a:t>®</a:t>
            </a:r>
          </a:p>
        </p:txBody>
      </p:sp>
      <p:sp>
        <p:nvSpPr>
          <p:cNvPr id="1032" name="Text Box 32"/>
          <p:cNvSpPr txBox="1">
            <a:spLocks noChangeArrowheads="1"/>
          </p:cNvSpPr>
          <p:nvPr/>
        </p:nvSpPr>
        <p:spPr bwMode="auto">
          <a:xfrm>
            <a:off x="152400" y="1828800"/>
            <a:ext cx="4267200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/>
              <a:t>FPOM – Subgroup: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/>
              <a:t>Inland Avian WG – Dam Component</a:t>
            </a:r>
          </a:p>
          <a:p>
            <a:pPr>
              <a:spcBef>
                <a:spcPct val="50000"/>
              </a:spcBef>
            </a:pPr>
            <a:endParaRPr lang="en-US" sz="1600" b="1" dirty="0"/>
          </a:p>
          <a:p>
            <a:pPr>
              <a:spcBef>
                <a:spcPct val="10000"/>
              </a:spcBef>
            </a:pPr>
            <a:r>
              <a:rPr lang="en-US" sz="1400" dirty="0" smtClean="0"/>
              <a:t>September 12, 2013</a:t>
            </a:r>
            <a:endParaRPr lang="en-US" sz="1400" dirty="0"/>
          </a:p>
          <a:p>
            <a:pPr>
              <a:spcBef>
                <a:spcPct val="10000"/>
              </a:spcBef>
            </a:pPr>
            <a:r>
              <a:rPr lang="en-US" sz="1400" dirty="0"/>
              <a:t>Portland,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TDA Stacked lines  by Species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971800"/>
            <a:ext cx="7756873" cy="2560320"/>
          </a:xfrm>
          <a:prstGeom prst="rect">
            <a:avLst/>
          </a:prstGeom>
        </p:spPr>
      </p:pic>
      <p:pic>
        <p:nvPicPr>
          <p:cNvPr id="3" name="Picture 2" descr="ACS TDA Stacked lines  by Behavior Mean Counts Apr - Sep 9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04800"/>
            <a:ext cx="7756873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6858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The Dalles Dam 2014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44538" y="3367088"/>
            <a:ext cx="0" cy="158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C:\Documents and Settings\g2odsmrj\My Documents\Avian 2011\Report\for_Report\TDA map zones.bmp"/>
          <p:cNvPicPr/>
          <p:nvPr/>
        </p:nvPicPr>
        <p:blipFill>
          <a:blip r:embed="rId3" cstate="print"/>
          <a:srcRect t="10000"/>
          <a:stretch>
            <a:fillRect/>
          </a:stretch>
        </p:blipFill>
        <p:spPr bwMode="auto">
          <a:xfrm>
            <a:off x="838200" y="914400"/>
            <a:ext cx="7391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1371600" y="4572001"/>
            <a:ext cx="762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SW T5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TDA Stacked bar by Species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971800"/>
            <a:ext cx="7756873" cy="2560320"/>
          </a:xfrm>
          <a:prstGeom prst="rect">
            <a:avLst/>
          </a:prstGeom>
        </p:spPr>
      </p:pic>
      <p:pic>
        <p:nvPicPr>
          <p:cNvPr id="3" name="Picture 2" descr="ACS TDA Stacked bar by Behavior Mean Counts Apr - Sep 9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04800"/>
            <a:ext cx="7756873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JDD Stacked lines  by Species Mean Counts Apr - Sep 9 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971800"/>
            <a:ext cx="7756873" cy="2560320"/>
          </a:xfrm>
          <a:prstGeom prst="rect">
            <a:avLst/>
          </a:prstGeom>
        </p:spPr>
      </p:pic>
      <p:pic>
        <p:nvPicPr>
          <p:cNvPr id="3" name="Picture 2" descr="ACS JDD Stacked lines  by Behavior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04800"/>
            <a:ext cx="7756873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John Day Dam 2014</a:t>
            </a:r>
          </a:p>
        </p:txBody>
      </p:sp>
      <p:pic>
        <p:nvPicPr>
          <p:cNvPr id="4" name="Picture 3" descr="JD with TSW's spilling 2013 Zones &amp; deterrent lines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" y="1066800"/>
            <a:ext cx="7149387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S JDD Stacked bar by Behavior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04800"/>
            <a:ext cx="7756873" cy="2560320"/>
          </a:xfrm>
          <a:prstGeom prst="rect">
            <a:avLst/>
          </a:prstGeom>
        </p:spPr>
      </p:pic>
      <p:pic>
        <p:nvPicPr>
          <p:cNvPr id="5" name="Picture 4" descr="ACS JDD Stacked bar by Species Mean Counts Apr - Sep 9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971800"/>
            <a:ext cx="7756873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McN Stacked lines  by Behavior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04800"/>
            <a:ext cx="7756873" cy="2560320"/>
          </a:xfrm>
          <a:prstGeom prst="rect">
            <a:avLst/>
          </a:prstGeom>
        </p:spPr>
      </p:pic>
      <p:pic>
        <p:nvPicPr>
          <p:cNvPr id="3" name="Picture 2" descr="ACS McN Stacked lines  by Species Mean Counts Apr - Sep 9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971800"/>
            <a:ext cx="7756873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McNary Dam 2014</a:t>
            </a:r>
          </a:p>
        </p:txBody>
      </p:sp>
      <p:pic>
        <p:nvPicPr>
          <p:cNvPr id="133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609600"/>
            <a:ext cx="7064375" cy="428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04800" y="4915118"/>
            <a:ext cx="7620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Perching deterrents:  wires strung over barge dock hand rail and outfall pipe.</a:t>
            </a:r>
            <a:endParaRPr lang="en-US" sz="1400" dirty="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en-US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JFOF hydro cannon – permanent  pump and piping to be installed this fall.   </a:t>
            </a:r>
          </a:p>
          <a:p>
            <a:pPr eaLnBrk="0" hangingPunct="0">
              <a:buFontTx/>
              <a:buChar char="•"/>
            </a:pPr>
            <a:r>
              <a:rPr lang="en-US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Propane </a:t>
            </a:r>
            <a:r>
              <a:rPr lang="en-US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cannons:  2 </a:t>
            </a:r>
            <a:r>
              <a:rPr lang="en-US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end </a:t>
            </a:r>
            <a:r>
              <a:rPr lang="en-US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nav</a:t>
            </a:r>
            <a:r>
              <a:rPr lang="en-US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lock wing wall, 1 at the west end of the </a:t>
            </a:r>
            <a:r>
              <a:rPr lang="en-US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navlock</a:t>
            </a:r>
            <a:r>
              <a:rPr lang="en-US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1 at the end of the north ice-trash sluiceway, and one about 3/4 out on the outfall pipe.</a:t>
            </a:r>
            <a:endParaRPr lang="en-US" sz="1400" dirty="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en-US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13 overhead </a:t>
            </a:r>
            <a:r>
              <a:rPr lang="en-US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wires total. </a:t>
            </a:r>
            <a:endParaRPr lang="en-US" sz="14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McN Stacked bar by Behavior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04800"/>
            <a:ext cx="7756873" cy="2560320"/>
          </a:xfrm>
          <a:prstGeom prst="rect">
            <a:avLst/>
          </a:prstGeom>
        </p:spPr>
      </p:pic>
      <p:pic>
        <p:nvPicPr>
          <p:cNvPr id="3" name="Picture 2" descr="ACS McN Stacked bar by Species Mean Counts Apr - Sep 9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2971800"/>
            <a:ext cx="7756873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CS Stacked bar by behavior Mean Counts Apr - Sep 9 201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1" y="152400"/>
            <a:ext cx="8033904" cy="2651760"/>
          </a:xfrm>
        </p:spPr>
      </p:pic>
      <p:pic>
        <p:nvPicPr>
          <p:cNvPr id="5" name="Picture 4" descr="ACS Stacked bar by Species Mean Counts Apr - Sep 9 20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895600"/>
            <a:ext cx="8033904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ular Callout 5"/>
          <p:cNvSpPr/>
          <p:nvPr/>
        </p:nvSpPr>
        <p:spPr>
          <a:xfrm>
            <a:off x="2590800" y="3581400"/>
            <a:ext cx="914400" cy="381000"/>
          </a:xfrm>
          <a:prstGeom prst="wedgeRectCallout">
            <a:avLst>
              <a:gd name="adj1" fmla="val -82197"/>
              <a:gd name="adj2" fmla="val 1531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GULL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838200" y="5715000"/>
            <a:ext cx="914400" cy="381000"/>
          </a:xfrm>
          <a:prstGeom prst="wedgeRectCallout">
            <a:avLst>
              <a:gd name="adj1" fmla="val 77178"/>
              <a:gd name="adj2" fmla="val -2018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DCCO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905000" y="5715000"/>
            <a:ext cx="990600" cy="381000"/>
          </a:xfrm>
          <a:prstGeom prst="wedgeRectCallout">
            <a:avLst>
              <a:gd name="adj1" fmla="val 48950"/>
              <a:gd name="adj2" fmla="val -2093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GREBE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114800" y="5715000"/>
            <a:ext cx="838200" cy="304800"/>
          </a:xfrm>
          <a:prstGeom prst="wedgeRectCallout">
            <a:avLst>
              <a:gd name="adj1" fmla="val -59754"/>
              <a:gd name="adj2" fmla="val -2268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CATE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762000" y="1066800"/>
            <a:ext cx="76962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/>
              <a:t>2013 Avian Update</a:t>
            </a:r>
          </a:p>
          <a:p>
            <a:pPr algn="ctr"/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Trends at USACE Dams April – present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Trends at specific dams in April - present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Deterrent plans for 2014</a:t>
            </a:r>
          </a:p>
          <a:p>
            <a:endParaRPr lang="en-US" sz="2800" dirty="0" smtClean="0"/>
          </a:p>
          <a:p>
            <a:pPr>
              <a:buFont typeface="Arial" charset="0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ICE Stacked lines  by Behavior Mean Counts Apr - Sep 9 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52400"/>
            <a:ext cx="7756873" cy="2560320"/>
          </a:xfrm>
          <a:prstGeom prst="rect">
            <a:avLst/>
          </a:prstGeom>
        </p:spPr>
      </p:pic>
      <p:pic>
        <p:nvPicPr>
          <p:cNvPr id="3" name="Picture 2" descr="ACS ICE Stacked lines  by Species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819400"/>
            <a:ext cx="7756873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Ice Harbor Dam 2014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0" y="38020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114300" algn="l"/>
              </a:tabLst>
            </a:pPr>
            <a:endParaRPr lang="en-US"/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7086599" cy="482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609600" y="5562600"/>
            <a:ext cx="7315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Perching deterrents:  wire </a:t>
            </a:r>
            <a:r>
              <a:rPr lang="en-US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over </a:t>
            </a:r>
            <a:r>
              <a:rPr lang="en-US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nav. lock wing wall hand rail and spider wire on wing wall light </a:t>
            </a:r>
            <a:r>
              <a:rPr lang="en-US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poles and </a:t>
            </a:r>
            <a:r>
              <a:rPr lang="en-US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forebay</a:t>
            </a:r>
            <a:r>
              <a:rPr lang="en-US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buoys. 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Hydro cannon at end of fish bypass outfall pipe.</a:t>
            </a:r>
            <a:endParaRPr lang="en-US" sz="1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ICE Stacked bar by Behavior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04800"/>
            <a:ext cx="7756873" cy="2560320"/>
          </a:xfrm>
          <a:prstGeom prst="rect">
            <a:avLst/>
          </a:prstGeom>
        </p:spPr>
      </p:pic>
      <p:pic>
        <p:nvPicPr>
          <p:cNvPr id="4" name="Picture 3" descr="ACS ICE Stacked bar by Species Mean Counts Apr - Sep 9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971800"/>
            <a:ext cx="7756873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LoMo Stacked lines  by Behavior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28600"/>
            <a:ext cx="7715466" cy="2560320"/>
          </a:xfrm>
          <a:prstGeom prst="rect">
            <a:avLst/>
          </a:prstGeom>
        </p:spPr>
      </p:pic>
      <p:pic>
        <p:nvPicPr>
          <p:cNvPr id="3" name="Picture 2" descr="ACS LoMo Stacked lines  by Species Mean Counts Apr - Sep 9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2971800"/>
            <a:ext cx="7715466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Lower Monumental Dam 2014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25605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914400"/>
            <a:ext cx="6934200" cy="4283075"/>
          </a:xfrm>
          <a:noFill/>
        </p:spPr>
      </p:pic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609600" y="5257800"/>
            <a:ext cx="7162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Hydro cannons </a:t>
            </a:r>
            <a:r>
              <a:rPr lang="en-US" dirty="0"/>
              <a:t>at end of </a:t>
            </a:r>
            <a:r>
              <a:rPr lang="en-US" dirty="0" smtClean="0"/>
              <a:t>fish </a:t>
            </a:r>
            <a:r>
              <a:rPr lang="en-US" dirty="0"/>
              <a:t>bypass outfall </a:t>
            </a:r>
            <a:r>
              <a:rPr lang="en-US" dirty="0" smtClean="0"/>
              <a:t>pipe.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Perching deterrents:  wire </a:t>
            </a:r>
            <a:r>
              <a:rPr lang="en-US" dirty="0" smtClean="0"/>
              <a:t>over </a:t>
            </a:r>
            <a:r>
              <a:rPr lang="en-US" dirty="0" err="1"/>
              <a:t>nav</a:t>
            </a:r>
            <a:r>
              <a:rPr lang="en-US" dirty="0"/>
              <a:t> lock wing wall hand rail, </a:t>
            </a:r>
            <a:r>
              <a:rPr lang="en-US" dirty="0" smtClean="0"/>
              <a:t>spikes </a:t>
            </a:r>
            <a:r>
              <a:rPr lang="en-US" dirty="0"/>
              <a:t>installed on downstream end of wing wall deck.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LoMo Stacked bar by Behavior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04800"/>
            <a:ext cx="7715466" cy="2560320"/>
          </a:xfrm>
          <a:prstGeom prst="rect">
            <a:avLst/>
          </a:prstGeom>
        </p:spPr>
      </p:pic>
      <p:pic>
        <p:nvPicPr>
          <p:cNvPr id="4" name="Picture 3" descr="ACS LoMo Stacked bar by Species Mean Counts Apr - Sep 9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2971800"/>
            <a:ext cx="7715466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LGO Stacked lines  by Behavior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28600"/>
            <a:ext cx="7756873" cy="2560320"/>
          </a:xfrm>
          <a:prstGeom prst="rect">
            <a:avLst/>
          </a:prstGeom>
        </p:spPr>
      </p:pic>
      <p:pic>
        <p:nvPicPr>
          <p:cNvPr id="3" name="Picture 2" descr="ACS LGO Stacked lines  by Species Mean Counts Apr - Sep 9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2971800"/>
            <a:ext cx="7756873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Little Goose Dam 2014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7010400" cy="45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LGO Stacked bar by Behavior Mean Counts Apr - Sep 9 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28600"/>
            <a:ext cx="7756873" cy="2560320"/>
          </a:xfrm>
          <a:prstGeom prst="rect">
            <a:avLst/>
          </a:prstGeom>
        </p:spPr>
      </p:pic>
      <p:pic>
        <p:nvPicPr>
          <p:cNvPr id="3" name="Picture 2" descr="ACS LGO Stacked bar by Species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971800"/>
            <a:ext cx="7756873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LGR Stacked lines  by Behavior Mean Counts Apr - Sep 9 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52400"/>
            <a:ext cx="7756873" cy="2560320"/>
          </a:xfrm>
          <a:prstGeom prst="rect">
            <a:avLst/>
          </a:prstGeom>
        </p:spPr>
      </p:pic>
      <p:pic>
        <p:nvPicPr>
          <p:cNvPr id="3" name="Picture 2" descr="ACS LGR Stacked lines  by Species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971800"/>
            <a:ext cx="7756873" cy="2560320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2971800" y="5715000"/>
            <a:ext cx="914400" cy="381000"/>
          </a:xfrm>
          <a:prstGeom prst="wedgeRectCallout">
            <a:avLst>
              <a:gd name="adj1" fmla="val 28220"/>
              <a:gd name="adj2" fmla="val -2843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GULL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343400" y="3733800"/>
            <a:ext cx="914400" cy="381000"/>
          </a:xfrm>
          <a:prstGeom prst="wedgeRectCallout">
            <a:avLst>
              <a:gd name="adj1" fmla="val -103030"/>
              <a:gd name="adj2" fmla="val 731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AWEP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Data Reporting – calculated means</a:t>
            </a:r>
            <a:endParaRPr lang="en-US" sz="3200" dirty="0"/>
          </a:p>
        </p:txBody>
      </p:sp>
      <p:pic>
        <p:nvPicPr>
          <p:cNvPr id="5" name="Content Placeholder 4" descr="DCCO in Bonn count window (volunteer James Browne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028825"/>
            <a:ext cx="4038600" cy="3028950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/>
          <a:p>
            <a:r>
              <a:rPr lang="en-US" sz="2400" dirty="0" smtClean="0"/>
              <a:t>Provide broader trends</a:t>
            </a:r>
          </a:p>
          <a:p>
            <a:endParaRPr lang="en-US" sz="2400" dirty="0" smtClean="0"/>
          </a:p>
          <a:p>
            <a:r>
              <a:rPr lang="en-US" sz="2400" dirty="0" smtClean="0"/>
              <a:t>Reduce our ability to detect individual behavior</a:t>
            </a:r>
          </a:p>
          <a:p>
            <a:endParaRPr lang="en-US" sz="2400" dirty="0" smtClean="0"/>
          </a:p>
          <a:p>
            <a:r>
              <a:rPr lang="en-US" sz="2400" dirty="0" smtClean="0"/>
              <a:t>Time scale may soften resolution</a:t>
            </a:r>
          </a:p>
          <a:p>
            <a:pPr lvl="1"/>
            <a:r>
              <a:rPr lang="en-US" sz="2000" dirty="0" smtClean="0"/>
              <a:t>Daily, Weekly, Seasonally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51054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by James Browne Bonn Volunteer</a:t>
            </a:r>
            <a:endParaRPr lang="en-US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Lower Granite Dam 2014</a:t>
            </a:r>
          </a:p>
        </p:txBody>
      </p:sp>
      <p:pic>
        <p:nvPicPr>
          <p:cNvPr id="3174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85800"/>
            <a:ext cx="7351713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81000" y="5428169"/>
            <a:ext cx="769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Perching </a:t>
            </a:r>
            <a:r>
              <a:rPr lang="en-US" sz="1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deterrents:  wires 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above </a:t>
            </a:r>
            <a:r>
              <a:rPr lang="en-US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nav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lock wing wall </a:t>
            </a:r>
            <a:r>
              <a:rPr lang="en-US" sz="1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hand rails, row of spike wire on guide wall deck, and spider wires on top of guide wall light poles and forebay buoys.</a:t>
            </a:r>
            <a:endParaRPr lang="en-US" sz="16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LGR Stacked bar by Species Mean Counts Apr - Sep 9 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048000"/>
            <a:ext cx="7756873" cy="2560320"/>
          </a:xfrm>
          <a:prstGeom prst="rect">
            <a:avLst/>
          </a:prstGeom>
        </p:spPr>
      </p:pic>
      <p:pic>
        <p:nvPicPr>
          <p:cNvPr id="3" name="Picture 2" descr="ACS LGR Stacked bar by Behavior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04800"/>
            <a:ext cx="7756873" cy="2560320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5486400" y="3581400"/>
            <a:ext cx="914400" cy="381000"/>
          </a:xfrm>
          <a:prstGeom prst="wedgeRectCallout">
            <a:avLst>
              <a:gd name="adj1" fmla="val 93845"/>
              <a:gd name="adj2" fmla="val 831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GULL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5638800" y="5715000"/>
            <a:ext cx="914400" cy="381000"/>
          </a:xfrm>
          <a:prstGeom prst="wedgeRectCallout">
            <a:avLst>
              <a:gd name="adj1" fmla="val 84470"/>
              <a:gd name="adj2" fmla="val -1618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AWEP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848600" cy="6096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2014 Planned Avian Deterrents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762000"/>
          <a:ext cx="8382001" cy="4864824"/>
        </p:xfrm>
        <a:graphic>
          <a:graphicData uri="http://schemas.openxmlformats.org/drawingml/2006/table">
            <a:tbl>
              <a:tblPr/>
              <a:tblGrid>
                <a:gridCol w="990600"/>
                <a:gridCol w="457200"/>
                <a:gridCol w="464068"/>
                <a:gridCol w="484543"/>
                <a:gridCol w="430704"/>
                <a:gridCol w="525685"/>
                <a:gridCol w="421267"/>
                <a:gridCol w="570086"/>
                <a:gridCol w="592216"/>
                <a:gridCol w="592216"/>
                <a:gridCol w="656194"/>
                <a:gridCol w="1012785"/>
                <a:gridCol w="1184437"/>
              </a:tblGrid>
              <a:tr h="41511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Dam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Perch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deter-rents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Bird</a:t>
                      </a:r>
                      <a:r>
                        <a:rPr lang="en-US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Wires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Hazing measures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Hazing effort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6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Tailrace</a:t>
                      </a:r>
                      <a:endParaRPr lang="en-U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50" b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Hydro-cannon</a:t>
                      </a:r>
                      <a:endParaRPr lang="en-US" sz="75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Boat-based</a:t>
                      </a:r>
                      <a:endParaRPr lang="en-US" sz="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Lethal take</a:t>
                      </a:r>
                      <a:endParaRPr lang="en-US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Propane cannon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Distress call</a:t>
                      </a:r>
                      <a:endParaRPr lang="en-US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Pyro</a:t>
                      </a:r>
                      <a:endParaRPr lang="en-U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Other</a:t>
                      </a:r>
                      <a:endParaRPr lang="en-U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Dates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Amount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</a:tr>
              <a:tr h="384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PH</a:t>
                      </a:r>
                      <a:endParaRPr lang="en-U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SW</a:t>
                      </a:r>
                      <a:endParaRPr lang="en-US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4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Bonneville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4/1 - 7/31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 hrs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all days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</a:tr>
              <a:tr h="384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The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Dalles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4/16 - 7/31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 hrs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all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 days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</a:tr>
              <a:tr h="3569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John Day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4/16  -7/31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 hrs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all days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</a:tr>
              <a:tr h="48277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McNary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3/30 – 8/2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4/20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–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7/12: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16; rest of time: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Boat 3 days/wk</a:t>
                      </a: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</a:tr>
              <a:tr h="4354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Ice Harbor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aser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4/1 - 6/30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hrs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</a:tr>
              <a:tr h="5829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Lower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Monumental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4/1 - 6/2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5/6 - 6/2: 16; rest of time:  8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</a:tr>
              <a:tr h="418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Little Goose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en-US" sz="12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4/1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- 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6/16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Five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days per week: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8+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</a:tr>
              <a:tr h="5227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Lower Granite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X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4/1 - 6/30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4/21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–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6/1: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16; rest of time: 8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47" marR="47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“X” indicates action occurs</a:t>
            </a:r>
            <a:endParaRPr lang="en-US" dirty="0" smtClean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Bonneville JFOF</a:t>
            </a:r>
            <a:br>
              <a:rPr lang="en-US" dirty="0" smtClean="0"/>
            </a:br>
            <a:r>
              <a:rPr lang="en-US" dirty="0" smtClean="0"/>
              <a:t>2008 &amp; 2012</a:t>
            </a:r>
            <a:endParaRPr lang="en-US" dirty="0"/>
          </a:p>
        </p:txBody>
      </p:sp>
      <p:pic>
        <p:nvPicPr>
          <p:cNvPr id="5" name="Content Placeholder 4" descr="Bonn JFOF Gulls ambush trucked smolt 2008-10-22 (R Weis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028825"/>
            <a:ext cx="4038600" cy="3028950"/>
          </a:xfrm>
        </p:spPr>
      </p:pic>
      <p:pic>
        <p:nvPicPr>
          <p:cNvPr id="6" name="Content Placeholder 5" descr="Bonn JFOF DCCOs ambush trucked smolt 2012-10-09 (R Weis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028825"/>
            <a:ext cx="4038600" cy="3028950"/>
          </a:xfrm>
        </p:spPr>
      </p:pic>
      <p:sp>
        <p:nvSpPr>
          <p:cNvPr id="7" name="TextBox 6"/>
          <p:cNvSpPr txBox="1"/>
          <p:nvPr/>
        </p:nvSpPr>
        <p:spPr>
          <a:xfrm>
            <a:off x="5029200" y="5029200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from Richard Weis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5105400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from Richard Weis</a:t>
            </a:r>
            <a:endParaRPr lang="en-US" sz="1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r>
              <a:rPr lang="en-US" sz="2800" dirty="0" smtClean="0"/>
              <a:t>Funding into FY14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038600" cy="3886200"/>
          </a:xfrm>
        </p:spPr>
        <p:txBody>
          <a:bodyPr/>
          <a:lstStyle/>
          <a:p>
            <a:r>
              <a:rPr lang="en-US" sz="1400" dirty="0" smtClean="0"/>
              <a:t>The data portal has been paid for by CRFM through FY13, but will not be starting in FY14.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400" dirty="0" smtClean="0"/>
              <a:t>If the fish managers want to have bird data continued to be reported in-season need to identify this for O&amp;M consideration.</a:t>
            </a:r>
          </a:p>
          <a:p>
            <a:endParaRPr lang="en-US" sz="1400" dirty="0" smtClean="0"/>
          </a:p>
          <a:p>
            <a:r>
              <a:rPr lang="en-US" sz="1400" dirty="0" smtClean="0"/>
              <a:t>~$30k for all 8 dams and 5 tablet PC’s for data collection &amp; uploading.</a:t>
            </a: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600200"/>
            <a:ext cx="4634931" cy="249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86200"/>
            <a:ext cx="3810000" cy="22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Surprises from Winter 2012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371600"/>
          <a:ext cx="69342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billed gulls</a:t>
            </a:r>
            <a:br>
              <a:rPr lang="en-US" dirty="0" smtClean="0"/>
            </a:br>
            <a:r>
              <a:rPr lang="en-US" dirty="0" smtClean="0"/>
              <a:t>John Day Winter 2012</a:t>
            </a:r>
            <a:endParaRPr lang="en-US" dirty="0"/>
          </a:p>
        </p:txBody>
      </p:sp>
      <p:pic>
        <p:nvPicPr>
          <p:cNvPr id="5" name="Content Placeholder 4" descr="JDA winter gulls I by D Klint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828800"/>
            <a:ext cx="3846576" cy="2884932"/>
          </a:xfrm>
        </p:spPr>
      </p:pic>
      <p:pic>
        <p:nvPicPr>
          <p:cNvPr id="6" name="Content Placeholder 5" descr="JDA winter gulls II by D Klint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1790700"/>
            <a:ext cx="3897376" cy="2923032"/>
          </a:xfrm>
        </p:spPr>
      </p:pic>
      <p:sp>
        <p:nvSpPr>
          <p:cNvPr id="7" name="TextBox 6"/>
          <p:cNvSpPr txBox="1"/>
          <p:nvPr/>
        </p:nvSpPr>
        <p:spPr>
          <a:xfrm>
            <a:off x="3048000" y="4876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by Dale Klindt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Mergansers </a:t>
            </a:r>
            <a:br>
              <a:rPr lang="en-US" dirty="0" smtClean="0"/>
            </a:br>
            <a:r>
              <a:rPr lang="en-US" dirty="0" smtClean="0"/>
              <a:t>The Dalles Winter 2012</a:t>
            </a:r>
            <a:endParaRPr lang="en-US" dirty="0"/>
          </a:p>
        </p:txBody>
      </p:sp>
      <p:pic>
        <p:nvPicPr>
          <p:cNvPr id="49154" name="Picture 2" descr="C:\Users\g2odsnaz\Documents\Avian Predation\Avian 2012\Avian 2012 Results\ACS Sep- 8 Nov 12 The Dalles COM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362200"/>
            <a:ext cx="8001000" cy="2725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Harbor</a:t>
            </a:r>
            <a:br>
              <a:rPr lang="en-US" dirty="0" smtClean="0"/>
            </a:br>
            <a:r>
              <a:rPr lang="en-US" dirty="0" smtClean="0"/>
              <a:t>December 2012</a:t>
            </a:r>
            <a:endParaRPr lang="en-US" dirty="0"/>
          </a:p>
        </p:txBody>
      </p:sp>
      <p:pic>
        <p:nvPicPr>
          <p:cNvPr id="5" name="Content Placeholder 4" descr="ICE gulls 1212-13-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28825"/>
            <a:ext cx="4038600" cy="3028950"/>
          </a:xfrm>
        </p:spPr>
      </p:pic>
      <p:pic>
        <p:nvPicPr>
          <p:cNvPr id="6" name="Content Placeholder 5" descr="ICE gulls 2012-13-12 I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28825"/>
            <a:ext cx="4038600" cy="3028950"/>
          </a:xfrm>
        </p:spPr>
      </p:pic>
      <p:sp>
        <p:nvSpPr>
          <p:cNvPr id="7" name="TextBox 6"/>
          <p:cNvSpPr txBox="1"/>
          <p:nvPr/>
        </p:nvSpPr>
        <p:spPr>
          <a:xfrm>
            <a:off x="2362200" y="5181600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Photos likely from ICE Project staff Mark Plummer?</a:t>
            </a:r>
            <a:endParaRPr lang="en-US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Bonneville</a:t>
            </a:r>
            <a:endParaRPr lang="en-US" dirty="0"/>
          </a:p>
        </p:txBody>
      </p:sp>
      <p:pic>
        <p:nvPicPr>
          <p:cNvPr id="5" name="Content Placeholder 4" descr="Bald Eagle buzzed gulls Bonn SWT2 2013-05-1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028825"/>
            <a:ext cx="4038600" cy="3028950"/>
          </a:xfrm>
        </p:spPr>
      </p:pic>
      <p:pic>
        <p:nvPicPr>
          <p:cNvPr id="6" name="Content Placeholder 5" descr="IMG-20130204-0001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028825"/>
            <a:ext cx="4038600" cy="30289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Osprey are common at Bonn, not well represented by seasonal means. Graphically they are swamped out by other birds. </a:t>
            </a:r>
            <a:endParaRPr lang="en-US" sz="2000" dirty="0"/>
          </a:p>
        </p:txBody>
      </p:sp>
      <p:pic>
        <p:nvPicPr>
          <p:cNvPr id="5" name="Content Placeholder 4" descr="Osprey in Bonn's fishway (Bissell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584759" y="1600200"/>
            <a:ext cx="1783481" cy="3886200"/>
          </a:xfrm>
        </p:spPr>
      </p:pic>
      <p:pic>
        <p:nvPicPr>
          <p:cNvPr id="6" name="Content Placeholder 5" descr="Osprey on Bonn BI LPS antenna 2013-0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95800" y="1295400"/>
            <a:ext cx="3124200" cy="2343150"/>
          </a:xfrm>
        </p:spPr>
      </p:pic>
      <p:sp>
        <p:nvSpPr>
          <p:cNvPr id="7" name="TextBox 6"/>
          <p:cNvSpPr txBox="1"/>
          <p:nvPr/>
        </p:nvSpPr>
        <p:spPr>
          <a:xfrm>
            <a:off x="1600200" y="54864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by Brian Bissell</a:t>
            </a:r>
            <a:endParaRPr lang="en-US" sz="1200" dirty="0"/>
          </a:p>
        </p:txBody>
      </p:sp>
      <p:pic>
        <p:nvPicPr>
          <p:cNvPr id="8" name="Picture 7" descr="Osprey on cyclone fence Bon WA ladder 2013 105 (PAMA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810000"/>
            <a:ext cx="29718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228600"/>
            <a:ext cx="8229600" cy="2514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dirty="0" smtClean="0"/>
              <a:t>			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/>
              <a:t>Thanks to the Project biologist,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/>
              <a:t>Assistant Biologist, and Biological Technicians that collected the data and many photos presented here!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 smtClean="0"/>
          </a:p>
          <a:p>
            <a:pPr eaLnBrk="1" hangingPunct="1">
              <a:buFont typeface="Wingdings" pitchFamily="2" charset="2"/>
              <a:buNone/>
            </a:pPr>
            <a:endParaRPr lang="en-US" b="1" dirty="0" smtClean="0"/>
          </a:p>
          <a:p>
            <a:pPr eaLnBrk="1" hangingPunct="1">
              <a:buFont typeface="Wingdings" pitchFamily="2" charset="2"/>
              <a:buNone/>
            </a:pPr>
            <a:endParaRPr lang="en-US" b="1" dirty="0" smtClean="0"/>
          </a:p>
          <a:p>
            <a:pPr eaLnBrk="1" hangingPunct="1">
              <a:buFont typeface="Wingdings" pitchFamily="2" charset="2"/>
              <a:buNone/>
            </a:pPr>
            <a:endParaRPr lang="en-US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/>
              <a:t>	</a:t>
            </a:r>
          </a:p>
        </p:txBody>
      </p:sp>
      <p:pic>
        <p:nvPicPr>
          <p:cNvPr id="3" name="Picture 2" descr="ObserverJ Randall_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3048000"/>
            <a:ext cx="2362200" cy="314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CS Stacked lines by behavior Mean Counts Apr - Sep 9 201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52400"/>
            <a:ext cx="8033903" cy="2651760"/>
          </a:xfrm>
        </p:spPr>
      </p:pic>
      <p:pic>
        <p:nvPicPr>
          <p:cNvPr id="5" name="Picture 4" descr="ACS Stacked lines by Speices Mean Counts Apr - Sep 9 20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971800"/>
            <a:ext cx="8033905" cy="2651760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1371600" y="3581400"/>
            <a:ext cx="914400" cy="381000"/>
          </a:xfrm>
          <a:prstGeom prst="wedgeRectCallout">
            <a:avLst>
              <a:gd name="adj1" fmla="val 97416"/>
              <a:gd name="adj2" fmla="val 1031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GULL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5562600" y="5791200"/>
            <a:ext cx="914400" cy="381000"/>
          </a:xfrm>
          <a:prstGeom prst="wedgeRectCallout">
            <a:avLst>
              <a:gd name="adj1" fmla="val 20333"/>
              <a:gd name="adj2" fmla="val -2568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DCCO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CS Stacked bar by behavior Mean Counts Apr - Sep 9 20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1" y="152400"/>
            <a:ext cx="8033904" cy="2651760"/>
          </a:xfrm>
        </p:spPr>
      </p:pic>
      <p:pic>
        <p:nvPicPr>
          <p:cNvPr id="5" name="Picture 4" descr="ACS Stacked bar by Species Mean Counts Apr - Sep 9 20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895600"/>
            <a:ext cx="8033904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ular Callout 5"/>
          <p:cNvSpPr/>
          <p:nvPr/>
        </p:nvSpPr>
        <p:spPr>
          <a:xfrm>
            <a:off x="2590800" y="3581400"/>
            <a:ext cx="914400" cy="381000"/>
          </a:xfrm>
          <a:prstGeom prst="wedgeRectCallout">
            <a:avLst>
              <a:gd name="adj1" fmla="val -82197"/>
              <a:gd name="adj2" fmla="val 1531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GULL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838200" y="5715000"/>
            <a:ext cx="914400" cy="381000"/>
          </a:xfrm>
          <a:prstGeom prst="wedgeRectCallout">
            <a:avLst>
              <a:gd name="adj1" fmla="val 77178"/>
              <a:gd name="adj2" fmla="val -2018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DCCO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905000" y="5715000"/>
            <a:ext cx="990600" cy="381000"/>
          </a:xfrm>
          <a:prstGeom prst="wedgeRectCallout">
            <a:avLst>
              <a:gd name="adj1" fmla="val 48950"/>
              <a:gd name="adj2" fmla="val -2093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GREBE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114800" y="5715000"/>
            <a:ext cx="838200" cy="304800"/>
          </a:xfrm>
          <a:prstGeom prst="wedgeRectCallout">
            <a:avLst>
              <a:gd name="adj1" fmla="val -59754"/>
              <a:gd name="adj2" fmla="val -2268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CATE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S BON Stacked lines  by Behavior Mean Counts Apr - Sep 9 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"/>
            <a:ext cx="8033904" cy="2651760"/>
          </a:xfrm>
          <a:prstGeom prst="rect">
            <a:avLst/>
          </a:prstGeom>
        </p:spPr>
      </p:pic>
      <p:pic>
        <p:nvPicPr>
          <p:cNvPr id="3" name="Picture 2" descr="ACS BON Stacked lines  by Species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895600"/>
            <a:ext cx="8033904" cy="2651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Bonneville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Dam 2014</a:t>
            </a:r>
          </a:p>
        </p:txBody>
      </p:sp>
      <p:pic>
        <p:nvPicPr>
          <p:cNvPr id="5" name="Picture 4" descr="Bonn Zones &amp; Deterrent lines 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762000"/>
            <a:ext cx="7543800" cy="46715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4864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Perch deterrents on several hand rails (PH Tailrace)</a:t>
            </a:r>
          </a:p>
          <a:p>
            <a:endParaRPr lang="en-US" sz="1200" dirty="0" smtClean="0"/>
          </a:p>
          <a:p>
            <a:r>
              <a:rPr lang="en-US" sz="1200" dirty="0" smtClean="0"/>
              <a:t>2 Hydro cannons on JFOF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CS Stacked bar by Behavior Mean Counts Apr - Sep 9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1" y="304800"/>
            <a:ext cx="7756873" cy="2560320"/>
          </a:xfrm>
          <a:prstGeom prst="rect">
            <a:avLst/>
          </a:prstGeom>
        </p:spPr>
      </p:pic>
      <p:pic>
        <p:nvPicPr>
          <p:cNvPr id="4" name="Picture 3" descr="ACS BON Stacked bar by Species Mean Counts Apr - Sep 9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2971800"/>
            <a:ext cx="7756873" cy="256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eme1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5096</TotalTime>
  <Words>1006</Words>
  <Application>Microsoft Office PowerPoint</Application>
  <PresentationFormat>On-screen Show (4:3)</PresentationFormat>
  <Paragraphs>239</Paragraphs>
  <Slides>40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1_Custom Design</vt:lpstr>
      <vt:lpstr>Theme1</vt:lpstr>
      <vt:lpstr>Microsoft Office PowerPoint 97-2003 Presentation</vt:lpstr>
      <vt:lpstr>AVIAN ABUNDANCE AND DETERRENT MEASURES AT NWW &amp; NWP DAMS</vt:lpstr>
      <vt:lpstr>Slide 2</vt:lpstr>
      <vt:lpstr>Data Reporting – calculated means</vt:lpstr>
      <vt:lpstr>Osprey are common at Bonn, not well represented by seasonal means. Graphically they are swamped out by other birds. </vt:lpstr>
      <vt:lpstr>Slide 5</vt:lpstr>
      <vt:lpstr>Slide 6</vt:lpstr>
      <vt:lpstr>Slide 7</vt:lpstr>
      <vt:lpstr>Slide 8</vt:lpstr>
      <vt:lpstr>Slide 9</vt:lpstr>
      <vt:lpstr>Slide 10</vt:lpstr>
      <vt:lpstr>The Dalles Dam 2014</vt:lpstr>
      <vt:lpstr>Slide 12</vt:lpstr>
      <vt:lpstr>Slide 13</vt:lpstr>
      <vt:lpstr>John Day Dam 2014</vt:lpstr>
      <vt:lpstr>Slide 15</vt:lpstr>
      <vt:lpstr>Slide 16</vt:lpstr>
      <vt:lpstr>McNary Dam 2014</vt:lpstr>
      <vt:lpstr>Slide 18</vt:lpstr>
      <vt:lpstr>Slide 19</vt:lpstr>
      <vt:lpstr>Slide 20</vt:lpstr>
      <vt:lpstr>Ice Harbor Dam 2014</vt:lpstr>
      <vt:lpstr>Slide 22</vt:lpstr>
      <vt:lpstr>Slide 23</vt:lpstr>
      <vt:lpstr>Lower Monumental Dam 2014</vt:lpstr>
      <vt:lpstr>Slide 25</vt:lpstr>
      <vt:lpstr>Slide 26</vt:lpstr>
      <vt:lpstr>Little Goose Dam 2014</vt:lpstr>
      <vt:lpstr>Slide 28</vt:lpstr>
      <vt:lpstr>Slide 29</vt:lpstr>
      <vt:lpstr>Lower Granite Dam 2014</vt:lpstr>
      <vt:lpstr>Slide 31</vt:lpstr>
      <vt:lpstr>2014 Planned Avian Deterrents</vt:lpstr>
      <vt:lpstr>Bonneville JFOF 2008 &amp; 2012</vt:lpstr>
      <vt:lpstr>Funding into FY14 </vt:lpstr>
      <vt:lpstr>Surprises from Winter 2012</vt:lpstr>
      <vt:lpstr>Ring billed gulls John Day Winter 2012</vt:lpstr>
      <vt:lpstr>Common Mergansers  The Dalles Winter 2012</vt:lpstr>
      <vt:lpstr>Ice Harbor December 2012</vt:lpstr>
      <vt:lpstr>Bonneville</vt:lpstr>
      <vt:lpstr>Slide 40</vt:lpstr>
    </vt:vector>
  </TitlesOfParts>
  <Company>US Army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G4PA9JBS</dc:creator>
  <cp:lastModifiedBy>USACE</cp:lastModifiedBy>
  <cp:revision>304</cp:revision>
  <dcterms:created xsi:type="dcterms:W3CDTF">2009-08-04T20:45:43Z</dcterms:created>
  <dcterms:modified xsi:type="dcterms:W3CDTF">2013-09-12T20:11:58Z</dcterms:modified>
</cp:coreProperties>
</file>